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57" r:id="rId4"/>
    <p:sldId id="260" r:id="rId5"/>
    <p:sldId id="264" r:id="rId6"/>
    <p:sldId id="258" r:id="rId7"/>
    <p:sldId id="259" r:id="rId8"/>
    <p:sldId id="261" r:id="rId9"/>
    <p:sldId id="262" r:id="rId10"/>
    <p:sldId id="263" r:id="rId11"/>
    <p:sldId id="265" r:id="rId12"/>
    <p:sldId id="266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03A57-F388-478B-BAF6-C9541CAEC929}" type="datetimeFigureOut">
              <a:rPr lang="en-US" smtClean="0"/>
              <a:t>3/10/2012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A6ED-CE80-4C60-BA9E-2250C6B492A9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03A57-F388-478B-BAF6-C9541CAEC929}" type="datetimeFigureOut">
              <a:rPr lang="en-US" smtClean="0"/>
              <a:t>3/10/2012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A6ED-CE80-4C60-BA9E-2250C6B492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03A57-F388-478B-BAF6-C9541CAEC929}" type="datetimeFigureOut">
              <a:rPr lang="en-US" smtClean="0"/>
              <a:t>3/10/2012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A6ED-CE80-4C60-BA9E-2250C6B492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03A57-F388-478B-BAF6-C9541CAEC929}" type="datetimeFigureOut">
              <a:rPr lang="en-US" smtClean="0"/>
              <a:t>3/10/2012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A6ED-CE80-4C60-BA9E-2250C6B492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03A57-F388-478B-BAF6-C9541CAEC929}" type="datetimeFigureOut">
              <a:rPr lang="en-US" smtClean="0"/>
              <a:t>3/10/2012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A6ED-CE80-4C60-BA9E-2250C6B492A9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03A57-F388-478B-BAF6-C9541CAEC929}" type="datetimeFigureOut">
              <a:rPr lang="en-US" smtClean="0"/>
              <a:t>3/10/2012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A6ED-CE80-4C60-BA9E-2250C6B492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03A57-F388-478B-BAF6-C9541CAEC929}" type="datetimeFigureOut">
              <a:rPr lang="en-US" smtClean="0"/>
              <a:t>3/10/2012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A6ED-CE80-4C60-BA9E-2250C6B492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03A57-F388-478B-BAF6-C9541CAEC929}" type="datetimeFigureOut">
              <a:rPr lang="en-US" smtClean="0"/>
              <a:t>3/10/2012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A6ED-CE80-4C60-BA9E-2250C6B492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03A57-F388-478B-BAF6-C9541CAEC929}" type="datetimeFigureOut">
              <a:rPr lang="en-US" smtClean="0"/>
              <a:t>3/10/2012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A6ED-CE80-4C60-BA9E-2250C6B492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03A57-F388-478B-BAF6-C9541CAEC929}" type="datetimeFigureOut">
              <a:rPr lang="en-US" smtClean="0"/>
              <a:t>3/10/2012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A6ED-CE80-4C60-BA9E-2250C6B492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03A57-F388-478B-BAF6-C9541CAEC929}" type="datetimeFigureOut">
              <a:rPr lang="en-US" smtClean="0"/>
              <a:t>3/10/2012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E0BA6ED-CE80-4C60-BA9E-2250C6B492A9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2803A57-F388-478B-BAF6-C9541CAEC929}" type="datetimeFigureOut">
              <a:rPr lang="en-US" smtClean="0"/>
              <a:t>3/10/2012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E0BA6ED-CE80-4C60-BA9E-2250C6B492A9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Secondary Sources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Applying them to </a:t>
            </a:r>
            <a:r>
              <a:rPr lang="en-US" dirty="0" err="1" smtClean="0"/>
              <a:t>Pudd’nhead</a:t>
            </a:r>
            <a:r>
              <a:rPr lang="en-US" dirty="0" smtClean="0"/>
              <a:t> Wilson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Violence/Identity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Moore, Scott. "The Code Duello And The Reified Self In Mark Twain's "</a:t>
            </a:r>
            <a:r>
              <a:rPr lang="en-US" dirty="0" err="1" smtClean="0"/>
              <a:t>Pudd'nhead</a:t>
            </a:r>
            <a:r>
              <a:rPr lang="en-US" dirty="0" smtClean="0"/>
              <a:t> Wilson.." </a:t>
            </a:r>
            <a:r>
              <a:rPr lang="en-US" i="1" dirty="0" err="1" smtClean="0"/>
              <a:t>Atq</a:t>
            </a:r>
            <a:r>
              <a:rPr lang="en-US" dirty="0" smtClean="0"/>
              <a:t> 22.3 (2008): 499-515. </a:t>
            </a:r>
            <a:r>
              <a:rPr lang="en-US" i="1" dirty="0" smtClean="0"/>
              <a:t>Literary Reference Center</a:t>
            </a:r>
            <a:r>
              <a:rPr lang="en-US" dirty="0" smtClean="0"/>
              <a:t>. Web. 10 Mar. 2012.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Betrayal/ Social Status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Shannon, Edward A. "Our Clothes Are A Lie": Disguise And Christian Typology In "</a:t>
            </a:r>
            <a:r>
              <a:rPr lang="en-US" dirty="0" err="1" smtClean="0"/>
              <a:t>Pudd'nhead</a:t>
            </a:r>
            <a:r>
              <a:rPr lang="en-US" dirty="0" smtClean="0"/>
              <a:t> Wilson." </a:t>
            </a:r>
            <a:r>
              <a:rPr lang="en-US" i="1" dirty="0" smtClean="0"/>
              <a:t>Mark Twain Annual</a:t>
            </a:r>
            <a:r>
              <a:rPr lang="en-US" dirty="0" smtClean="0"/>
              <a:t> 7.1 (2009): 52-65. </a:t>
            </a:r>
            <a:r>
              <a:rPr lang="en-US" i="1" dirty="0" smtClean="0"/>
              <a:t>Humanities International Index</a:t>
            </a:r>
            <a:r>
              <a:rPr lang="en-US" dirty="0" smtClean="0"/>
              <a:t>. Web. 10 Mar. 2012.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Race/ Proof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Current, Cynthia A. "Innovation And Stasis: Technology And Race In Mark Twain's </a:t>
            </a:r>
            <a:r>
              <a:rPr lang="en-US" dirty="0" err="1" smtClean="0"/>
              <a:t>Pudd'nhead</a:t>
            </a:r>
            <a:r>
              <a:rPr lang="en-US" dirty="0" smtClean="0"/>
              <a:t> Wilson." </a:t>
            </a:r>
            <a:r>
              <a:rPr lang="en-US" i="1" dirty="0" smtClean="0"/>
              <a:t>Configurations</a:t>
            </a:r>
            <a:r>
              <a:rPr lang="en-US" dirty="0" smtClean="0"/>
              <a:t> 17.3 (2009): 309-328. </a:t>
            </a:r>
            <a:r>
              <a:rPr lang="en-US" i="1" dirty="0" smtClean="0"/>
              <a:t>Humanities International Index</a:t>
            </a:r>
            <a:r>
              <a:rPr lang="en-US" dirty="0" smtClean="0"/>
              <a:t>. Web. 10 Mar. 2012.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Secondary 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Student groups will have a choice to what source they would like to use in their defense and worksheet. </a:t>
            </a:r>
          </a:p>
          <a:p>
            <a:r>
              <a:rPr lang="en-US" dirty="0" smtClean="0"/>
              <a:t>Student Groups are allowed to use more that one secondary source to prove their argument.</a:t>
            </a:r>
          </a:p>
          <a:p>
            <a:r>
              <a:rPr lang="en-US" dirty="0" smtClean="0"/>
              <a:t>Secondary Sources can be used are encouraged for use in individual </a:t>
            </a:r>
            <a:r>
              <a:rPr lang="en-US" smtClean="0"/>
              <a:t>student essays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Identity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Obenzinger</a:t>
            </a:r>
            <a:r>
              <a:rPr lang="en-US" dirty="0" smtClean="0"/>
              <a:t>, Hilton. "Pluck Enough To Lynch A Man": Mark Twain And Manhood." </a:t>
            </a:r>
            <a:r>
              <a:rPr lang="en-US" i="1" dirty="0" smtClean="0"/>
              <a:t>Critical Insights: Mark Twain</a:t>
            </a:r>
            <a:r>
              <a:rPr lang="en-US" dirty="0" smtClean="0"/>
              <a:t> (2010): 89-109. </a:t>
            </a:r>
            <a:r>
              <a:rPr lang="en-US" i="1" dirty="0" smtClean="0"/>
              <a:t>Literary Reference Center</a:t>
            </a:r>
            <a:r>
              <a:rPr lang="en-US" dirty="0" smtClean="0"/>
              <a:t>. Web. 10 Mar. 2012.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Identity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Royal, Derek Parker. "The Clinician As Enslaver: </a:t>
            </a:r>
            <a:r>
              <a:rPr lang="en-US" dirty="0" err="1" smtClean="0"/>
              <a:t>Pudd'nhead</a:t>
            </a:r>
            <a:r>
              <a:rPr lang="en-US" dirty="0" smtClean="0"/>
              <a:t> Wilson And The Rationalization Of Identity." </a:t>
            </a:r>
            <a:r>
              <a:rPr lang="en-US" i="1" dirty="0" smtClean="0"/>
              <a:t>Texas Studies In Literature &amp; Language</a:t>
            </a:r>
            <a:r>
              <a:rPr lang="en-US" dirty="0" smtClean="0"/>
              <a:t> 44.4 (2002): 414. </a:t>
            </a:r>
            <a:r>
              <a:rPr lang="en-US" i="1" dirty="0" smtClean="0"/>
              <a:t>Literary Reference Center</a:t>
            </a:r>
            <a:r>
              <a:rPr lang="en-US" dirty="0" smtClean="0"/>
              <a:t>. Web. 10 Mar. 2012.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Identity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Coburn, Mark D. "Training Is Everything" Communal Opinion And The Individual In </a:t>
            </a:r>
            <a:r>
              <a:rPr lang="en-US" dirty="0" err="1" smtClean="0"/>
              <a:t>Pudd'nhead</a:t>
            </a:r>
            <a:r>
              <a:rPr lang="en-US" dirty="0" smtClean="0"/>
              <a:t> Wilson." </a:t>
            </a:r>
            <a:r>
              <a:rPr lang="en-US" i="1" dirty="0" smtClean="0"/>
              <a:t>Modern Language Quarterly</a:t>
            </a:r>
            <a:r>
              <a:rPr lang="en-US" dirty="0" smtClean="0"/>
              <a:t> 31.2 (1970): 209-219. </a:t>
            </a:r>
            <a:r>
              <a:rPr lang="en-US" i="1" dirty="0" smtClean="0"/>
              <a:t>Literary Reference Center</a:t>
            </a:r>
            <a:r>
              <a:rPr lang="en-US" dirty="0" smtClean="0"/>
              <a:t>. Web. 10 Mar. 2012.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Proof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Wigger</a:t>
            </a:r>
            <a:r>
              <a:rPr lang="en-US" dirty="0" smtClean="0"/>
              <a:t>, Anne P. "The Source Of Fingerprint Material In Mark Twain's </a:t>
            </a:r>
            <a:r>
              <a:rPr lang="en-US" dirty="0" err="1" smtClean="0"/>
              <a:t>Pudd'nhead</a:t>
            </a:r>
            <a:r>
              <a:rPr lang="en-US" dirty="0" smtClean="0"/>
              <a:t> Wilson And Those Extraordinary Twins." </a:t>
            </a:r>
            <a:r>
              <a:rPr lang="en-US" i="1" dirty="0" smtClean="0"/>
              <a:t>American Literature</a:t>
            </a:r>
            <a:r>
              <a:rPr lang="en-US" dirty="0" smtClean="0"/>
              <a:t> 28.4 (1957): 517. </a:t>
            </a:r>
            <a:r>
              <a:rPr lang="en-US" i="1" dirty="0" smtClean="0"/>
              <a:t>Literary Reference Center</a:t>
            </a:r>
            <a:r>
              <a:rPr lang="en-US" dirty="0" smtClean="0"/>
              <a:t>. Web. 10 Mar. 2012.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Status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Esteve</a:t>
            </a:r>
            <a:r>
              <a:rPr lang="en-US" dirty="0" smtClean="0"/>
              <a:t>, Mary. "Shadow Economies: The Distribution Of Wealth In And Around </a:t>
            </a:r>
            <a:r>
              <a:rPr lang="en-US" dirty="0" err="1" smtClean="0"/>
              <a:t>Pudd'nhead</a:t>
            </a:r>
            <a:r>
              <a:rPr lang="en-US" dirty="0" smtClean="0"/>
              <a:t> Wilson." </a:t>
            </a:r>
            <a:r>
              <a:rPr lang="en-US" i="1" dirty="0" err="1" smtClean="0"/>
              <a:t>Elh</a:t>
            </a:r>
            <a:r>
              <a:rPr lang="en-US" dirty="0" smtClean="0"/>
              <a:t> 78.2 (2011): 359-385. </a:t>
            </a:r>
            <a:r>
              <a:rPr lang="en-US" i="1" dirty="0" smtClean="0"/>
              <a:t>Academic Search Complete</a:t>
            </a:r>
            <a:r>
              <a:rPr lang="en-US" dirty="0" smtClean="0"/>
              <a:t>. Web. 10 Mar. 2012.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Status/Race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Spangler, George M. "</a:t>
            </a:r>
            <a:r>
              <a:rPr lang="en-US" dirty="0" err="1" smtClean="0"/>
              <a:t>Pudd'nhead</a:t>
            </a:r>
            <a:r>
              <a:rPr lang="en-US" dirty="0" smtClean="0"/>
              <a:t> Wilson: A Parable Of Property." </a:t>
            </a:r>
            <a:r>
              <a:rPr lang="en-US" i="1" dirty="0" smtClean="0"/>
              <a:t>American Literature</a:t>
            </a:r>
            <a:r>
              <a:rPr lang="en-US" dirty="0" smtClean="0"/>
              <a:t> 42.1 (1970): 28. </a:t>
            </a:r>
            <a:r>
              <a:rPr lang="en-US" i="1" dirty="0" smtClean="0"/>
              <a:t>Literary Reference Center</a:t>
            </a:r>
            <a:r>
              <a:rPr lang="en-US" dirty="0" smtClean="0"/>
              <a:t>. Web. 10 Mar. 2012.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Family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Rasmussen, R. Kent. "The Tragedy Of </a:t>
            </a:r>
            <a:r>
              <a:rPr lang="en-US" dirty="0" err="1" smtClean="0"/>
              <a:t>Pudd’Nhead</a:t>
            </a:r>
            <a:r>
              <a:rPr lang="en-US" dirty="0" smtClean="0"/>
              <a:t> Wilson." </a:t>
            </a:r>
            <a:r>
              <a:rPr lang="en-US" i="1" dirty="0" err="1" smtClean="0"/>
              <a:t>Masterplots</a:t>
            </a:r>
            <a:r>
              <a:rPr lang="en-US" i="1" dirty="0" smtClean="0"/>
              <a:t> II: Juvenile &amp; Young Adult Literature Series, Supplement</a:t>
            </a:r>
            <a:r>
              <a:rPr lang="en-US" dirty="0" smtClean="0"/>
              <a:t> (1997): 1-3. </a:t>
            </a:r>
            <a:r>
              <a:rPr lang="en-US" i="1" dirty="0" smtClean="0"/>
              <a:t>Literary Reference Center</a:t>
            </a:r>
            <a:r>
              <a:rPr lang="en-US" dirty="0" smtClean="0"/>
              <a:t>. Web. 10 Mar. 2012.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</TotalTime>
  <Words>458</Words>
  <Application>Microsoft Office PowerPoint</Application>
  <PresentationFormat>On-screen Show (4:3)</PresentationFormat>
  <Paragraphs>26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Flow</vt:lpstr>
      <vt:lpstr>Secondary Sources</vt:lpstr>
      <vt:lpstr>Secondary Sources</vt:lpstr>
      <vt:lpstr>Identity</vt:lpstr>
      <vt:lpstr>Identity</vt:lpstr>
      <vt:lpstr>Identity</vt:lpstr>
      <vt:lpstr>Proof</vt:lpstr>
      <vt:lpstr>Social Status</vt:lpstr>
      <vt:lpstr>Social Status/Race</vt:lpstr>
      <vt:lpstr>Family</vt:lpstr>
      <vt:lpstr>Violence/Identity</vt:lpstr>
      <vt:lpstr>Betrayal/ Social Status</vt:lpstr>
      <vt:lpstr>Race/ Proof</vt:lpstr>
    </vt:vector>
  </TitlesOfParts>
  <Company>University College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Secondary Sources</dc:title>
  <dc:creator>cnewman6</dc:creator>
  <cp:lastModifiedBy>cnewman6</cp:lastModifiedBy>
  <cp:revision>8</cp:revision>
  <dcterms:created xsi:type="dcterms:W3CDTF">2012-03-10T08:19:44Z</dcterms:created>
  <dcterms:modified xsi:type="dcterms:W3CDTF">2012-03-10T08:32:06Z</dcterms:modified>
</cp:coreProperties>
</file>